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83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3" y="3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3DC14-FD1B-470D-8D51-C429F1269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B17428-6152-4F1A-9719-D65047DD3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49953-804A-493D-B7C1-567390C1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4227E-1F98-4555-BCF0-73B75079E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858F8-523E-4B87-BE7C-E21607FAD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31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9AC0D-715F-4549-B3BB-BDC23E68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6866BD-D4D1-4E0E-8E61-7E0D6DD412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18A6CB-BD44-47DC-BA70-961AE34CC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51E463-B726-427A-9D24-D42555961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3A41A-E825-4A21-B5AD-506DA708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5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070829-CDDD-42D3-A80C-D2A7432BF4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4A6A64-4747-45A9-A8A4-1AE16AD36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1C3AE1-9FB9-4EC6-BB99-6838D5283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F4C6C-6667-44BD-9E85-433D418A8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B8E80-E7D5-4B2B-A3E9-FD05EE62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27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788E7-2364-4CAB-9D67-C76DB5A0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F39F5-98D8-4115-B114-85F48E255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36BAE-0356-46BB-92C8-478A22D44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FE8A82-25D9-4D3F-9F3D-1324DAF85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008FC-3612-4F37-9FCE-5A6C5485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8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EB04-56D4-4A81-B5F8-BB88B04B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B87E2-84E8-42BF-B66B-B7AFEC2AA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0F021-EA1F-4693-B745-A345FFBFF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0B28F-63B0-4214-BB9E-5A1E32D7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617F8-DB54-4061-82C5-DCB68022B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494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1190F-BCCC-4D1F-A08F-3147A85E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3E9EE-1A08-4888-9093-9279F1FA82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A110C-F9E8-420E-B198-633F64479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F74BA-6FC4-45C2-B424-E63282DF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CDE4E-FBB0-45FE-9B1B-2BAE0D87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BFCF8-B7EA-4C7B-87E4-C35F7927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6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EABB2-8F02-4E70-9E89-2F41AC4D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53F9E-463F-4261-AFFB-3286A51B3B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17CC1-0D97-4C08-ADF6-051B83C3A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29054-4FB6-470D-B0B9-38A89613C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55498D-1D14-4FA2-8EBD-27DE00A60D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DF0A54-ECC6-4657-859C-F23D22D13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590108-A05B-4F22-913C-2858FBF3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0D44F0-6BD3-4061-AEA4-DE4CDDAD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441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2701-12B9-4DB4-8931-D606E8B5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70651-6BAF-4B3E-A1D3-99530A72F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574F4D-812D-436F-9D15-3B8D2E163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467B3-4E16-4991-B264-6EEC0E5A8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30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C47D89-806E-4017-8015-23564C6D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AB17FD-7DB0-4B59-8AF9-8879D4F5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217B3-27BC-4CB5-8529-68DE6A7A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66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82CE-60CA-4E84-AD29-58F2AEA3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B9513-20E0-45D0-9592-9A466B6B1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CF914F-40BC-46F6-9B01-828D5A86D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15820-863A-4E3E-AFD9-FDB441407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56C44-B23C-4853-B469-C79D0F9B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1D708-BCC9-46AF-83AC-F8F39680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365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D95F5-214F-44BF-B028-29F61984C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7E5557-F59D-4E3C-AC35-E72A98EDB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E0CFB-314D-4DBB-A95D-F6958F294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EB884-D13A-4DF7-8ECD-5ACD3029A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11FB2-4172-4D63-8E8E-1A1939E2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CB6F7-1E61-4A58-84D4-0583D6AC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09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8EF121-2B61-4E57-B85D-10F2833A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EF37C-DDBB-4880-9F29-64D632C6E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23E48-BFCA-45AF-BCF3-254B04DBB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F334A-75D6-4A82-9089-E39BA00AF157}" type="datetimeFigureOut">
              <a:rPr lang="en-US" smtClean="0"/>
              <a:t>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162ED-C211-43C1-91CB-9D4C18F64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113B3-39D7-4CDB-BB0C-AC05019F8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CF05F-945A-482A-9770-EAE5951C7D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1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nma80/complex-polytop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D082-3B2F-440C-AAC3-CB4D402B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polygons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41107-A342-44CC-9842-D00868096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Complex polygons: </a:t>
            </a:r>
          </a:p>
          <a:p>
            <a:pPr lvl="1"/>
            <a:r>
              <a:rPr lang="en-US" dirty="0"/>
              <a:t>each dimension is changed from a real to a complex number.</a:t>
            </a:r>
          </a:p>
          <a:p>
            <a:endParaRPr lang="en-US" dirty="0"/>
          </a:p>
          <a:p>
            <a:r>
              <a:rPr lang="en-US" dirty="0"/>
              <a:t>Real edge: R</a:t>
            </a:r>
            <a:r>
              <a:rPr lang="en-US" baseline="30000" dirty="0"/>
              <a:t>1</a:t>
            </a:r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08F04E-9412-4345-A5B9-DEE994BB025F}"/>
              </a:ext>
            </a:extLst>
          </p:cNvPr>
          <p:cNvGrpSpPr/>
          <p:nvPr/>
        </p:nvGrpSpPr>
        <p:grpSpPr>
          <a:xfrm>
            <a:off x="838200" y="4283243"/>
            <a:ext cx="3518716" cy="1293242"/>
            <a:chOff x="1200047" y="3765884"/>
            <a:chExt cx="3518716" cy="129324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3338707-7BDD-4AED-B1C8-071E593D9DF3}"/>
                </a:ext>
              </a:extLst>
            </p:cNvPr>
            <p:cNvCxnSpPr/>
            <p:nvPr/>
          </p:nvCxnSpPr>
          <p:spPr>
            <a:xfrm>
              <a:off x="1431758" y="4150895"/>
              <a:ext cx="3007895" cy="0"/>
            </a:xfrm>
            <a:prstGeom prst="straightConnector1">
              <a:avLst/>
            </a:prstGeom>
            <a:ln w="88900">
              <a:headEnd type="oval"/>
              <a:tailEnd type="oval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38048BA-AC7A-4CF7-B04E-CBEA38026CAD}"/>
                </a:ext>
              </a:extLst>
            </p:cNvPr>
            <p:cNvCxnSpPr/>
            <p:nvPr/>
          </p:nvCxnSpPr>
          <p:spPr>
            <a:xfrm>
              <a:off x="2947741" y="3765884"/>
              <a:ext cx="0" cy="81814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118FD0-FC8B-4425-9872-89C3B7E4052E}"/>
                </a:ext>
              </a:extLst>
            </p:cNvPr>
            <p:cNvSpPr txBox="1"/>
            <p:nvPr/>
          </p:nvSpPr>
          <p:spPr>
            <a:xfrm>
              <a:off x="1200047" y="4351241"/>
              <a:ext cx="5100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</a:t>
              </a:r>
              <a:r>
                <a:rPr lang="en-US" sz="2800" baseline="-25000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632BECD-E9DE-4436-94C8-F29F9CC49886}"/>
                </a:ext>
              </a:extLst>
            </p:cNvPr>
            <p:cNvSpPr txBox="1"/>
            <p:nvPr/>
          </p:nvSpPr>
          <p:spPr>
            <a:xfrm>
              <a:off x="4208687" y="4386940"/>
              <a:ext cx="5100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V</a:t>
              </a:r>
              <a:r>
                <a:rPr lang="en-US" sz="2800" baseline="-25000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85CB03-D465-4A80-B681-D2A824756F85}"/>
                </a:ext>
              </a:extLst>
            </p:cNvPr>
            <p:cNvSpPr txBox="1"/>
            <p:nvPr/>
          </p:nvSpPr>
          <p:spPr>
            <a:xfrm>
              <a:off x="2403483" y="4535906"/>
              <a:ext cx="11118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/>
                  </a:solidFill>
                </a:rPr>
                <a:t>mirror</a:t>
              </a:r>
              <a:endParaRPr lang="en-US" sz="2800" baseline="-250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5FBC4ACF-60FB-47DB-9BCB-F0A75E7E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592" y="3666419"/>
            <a:ext cx="6096000" cy="27319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7B2960-28E4-4F25-817B-C76A186AE040}"/>
              </a:ext>
            </a:extLst>
          </p:cNvPr>
          <p:cNvSpPr txBox="1"/>
          <p:nvPr/>
        </p:nvSpPr>
        <p:spPr>
          <a:xfrm>
            <a:off x="5810297" y="3143199"/>
            <a:ext cx="5920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Complex edge: C</a:t>
            </a:r>
            <a:r>
              <a:rPr lang="en-US" sz="2800" baseline="30000" dirty="0"/>
              <a:t>1 </a:t>
            </a:r>
            <a:r>
              <a:rPr lang="en-US" sz="2800" dirty="0"/>
              <a:t>(from Wikipedia)</a:t>
            </a:r>
          </a:p>
        </p:txBody>
      </p:sp>
    </p:spTree>
    <p:extLst>
      <p:ext uri="{BB962C8B-B14F-4D97-AF65-F5344CB8AC3E}">
        <p14:creationId xmlns:p14="http://schemas.microsoft.com/office/powerpoint/2010/main" val="278598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76CB-6EE3-4B3B-89DD-80187399A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8780" cy="762635"/>
          </a:xfrm>
        </p:spPr>
        <p:txBody>
          <a:bodyPr>
            <a:normAutofit/>
          </a:bodyPr>
          <a:lstStyle/>
          <a:p>
            <a:r>
              <a:rPr lang="en-US" dirty="0"/>
              <a:t>3D printed models: 3{3}3, 3{6}2, 3{4}3</a:t>
            </a:r>
          </a:p>
        </p:txBody>
      </p:sp>
      <p:pic>
        <p:nvPicPr>
          <p:cNvPr id="5" name="Content Placeholder 4" descr="A picture containing green, table, red, holding&#10;&#10;Description automatically generated">
            <a:extLst>
              <a:ext uri="{FF2B5EF4-FFF2-40B4-BE49-F238E27FC236}">
                <a16:creationId xmlns:a16="http://schemas.microsoft.com/office/drawing/2014/main" id="{B04351E0-E023-471F-8020-23F316DD2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60" y="1246664"/>
            <a:ext cx="6573732" cy="4930299"/>
          </a:xfrm>
        </p:spPr>
      </p:pic>
    </p:spTree>
    <p:extLst>
      <p:ext uri="{BB962C8B-B14F-4D97-AF65-F5344CB8AC3E}">
        <p14:creationId xmlns:p14="http://schemas.microsoft.com/office/powerpoint/2010/main" val="157144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D9C3F14-8FD9-47B1-A6E2-F34D3C988A6F}"/>
              </a:ext>
            </a:extLst>
          </p:cNvPr>
          <p:cNvSpPr txBox="1"/>
          <p:nvPr/>
        </p:nvSpPr>
        <p:spPr>
          <a:xfrm>
            <a:off x="1016371" y="1896924"/>
            <a:ext cx="853092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Lots of </a:t>
            </a:r>
            <a:r>
              <a:rPr lang="en-US" sz="3200" dirty="0"/>
              <a:t>work needed to explore the new shapes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Images and source code in </a:t>
            </a:r>
          </a:p>
          <a:p>
            <a:r>
              <a:rPr lang="en-US" sz="3200" dirty="0">
                <a:hlinkClick r:id="rId2"/>
              </a:rPr>
              <a:t>https://github.com/nanma80/complex-polytopes</a:t>
            </a:r>
            <a:endParaRPr lang="en-US" sz="3200" dirty="0"/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Questions about complex polytopes?</a:t>
            </a:r>
          </a:p>
        </p:txBody>
      </p:sp>
    </p:spTree>
    <p:extLst>
      <p:ext uri="{BB962C8B-B14F-4D97-AF65-F5344CB8AC3E}">
        <p14:creationId xmlns:p14="http://schemas.microsoft.com/office/powerpoint/2010/main" val="3545954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D082-3B2F-440C-AAC3-CB4D402B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polygons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41107-A342-44CC-9842-D00868096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06189" cy="4351338"/>
          </a:xfrm>
        </p:spPr>
        <p:txBody>
          <a:bodyPr/>
          <a:lstStyle/>
          <a:p>
            <a:r>
              <a:rPr lang="en-US" dirty="0"/>
              <a:t>Real square in R</a:t>
            </a:r>
            <a:r>
              <a:rPr lang="en-US" baseline="30000" dirty="0"/>
              <a:t>2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4 vertices: (±1, ±1) </a:t>
            </a:r>
          </a:p>
          <a:p>
            <a:pPr lvl="1"/>
            <a:r>
              <a:rPr lang="en-US" dirty="0"/>
              <a:t>4 edges:</a:t>
            </a:r>
          </a:p>
          <a:p>
            <a:pPr lvl="2"/>
            <a:r>
              <a:rPr lang="en-US" dirty="0"/>
              <a:t>X1 = 1, X1 = -1, X2=1, X2= -1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Complex square in C</a:t>
            </a:r>
            <a:r>
              <a:rPr lang="en-US" baseline="30000" dirty="0"/>
              <a:t>2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16 vertices: (±1±i, ±1±i)</a:t>
            </a:r>
          </a:p>
          <a:p>
            <a:pPr lvl="1"/>
            <a:r>
              <a:rPr lang="en-US" dirty="0"/>
              <a:t>8 complex 4-edges:</a:t>
            </a:r>
          </a:p>
          <a:p>
            <a:pPr lvl="2"/>
            <a:r>
              <a:rPr lang="en-US" dirty="0"/>
              <a:t>Z1 = ±1±i, Z2 = ±1±i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56D5D1-67AE-4BE8-BEFA-DB4CE5BFB3FF}"/>
              </a:ext>
            </a:extLst>
          </p:cNvPr>
          <p:cNvSpPr/>
          <p:nvPr/>
        </p:nvSpPr>
        <p:spPr>
          <a:xfrm>
            <a:off x="6685547" y="1488741"/>
            <a:ext cx="2265947" cy="2233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7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4D082-3B2F-440C-AAC3-CB4D402B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41107-A342-44CC-9842-D00868096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820" y="1369202"/>
            <a:ext cx="7186863" cy="5240546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16 vertices: (±1±i, ±1±i)</a:t>
            </a:r>
          </a:p>
          <a:p>
            <a:pPr lvl="1"/>
            <a:r>
              <a:rPr lang="en-US" dirty="0"/>
              <a:t>8 complex 4-edges:</a:t>
            </a:r>
          </a:p>
          <a:p>
            <a:pPr lvl="2"/>
            <a:r>
              <a:rPr lang="en-US" dirty="0"/>
              <a:t>Z1 = ±1±i, Z2 = ±1±i</a:t>
            </a:r>
          </a:p>
          <a:p>
            <a:r>
              <a:rPr lang="en-US" dirty="0"/>
              <a:t>How to visualize?</a:t>
            </a:r>
          </a:p>
          <a:p>
            <a:pPr lvl="1"/>
            <a:r>
              <a:rPr lang="en-US" dirty="0"/>
              <a:t>Real representation: C</a:t>
            </a:r>
            <a:r>
              <a:rPr lang="en-US" baseline="30000" dirty="0"/>
              <a:t>2</a:t>
            </a:r>
            <a:r>
              <a:rPr lang="en-US" dirty="0"/>
              <a:t> -&gt; R</a:t>
            </a:r>
            <a:r>
              <a:rPr lang="en-US" baseline="30000" dirty="0"/>
              <a:t>4</a:t>
            </a:r>
          </a:p>
          <a:p>
            <a:pPr lvl="1"/>
            <a:r>
              <a:rPr lang="en-US" dirty="0"/>
              <a:t>(Z1, Z2) -&gt; </a:t>
            </a:r>
            <a:br>
              <a:rPr lang="en-US" dirty="0"/>
            </a:br>
            <a:r>
              <a:rPr lang="en-US" dirty="0"/>
              <a:t>	(Re(Z1), </a:t>
            </a:r>
            <a:r>
              <a:rPr lang="en-US" dirty="0" err="1"/>
              <a:t>Im</a:t>
            </a:r>
            <a:r>
              <a:rPr lang="en-US" dirty="0"/>
              <a:t>(Z1), Re(Z2), </a:t>
            </a:r>
            <a:r>
              <a:rPr lang="en-US" dirty="0" err="1"/>
              <a:t>Im</a:t>
            </a:r>
            <a:r>
              <a:rPr lang="en-US" dirty="0"/>
              <a:t>(Z2))</a:t>
            </a:r>
          </a:p>
          <a:p>
            <a:pPr lvl="1"/>
            <a:r>
              <a:rPr lang="en-US" dirty="0"/>
              <a:t>Tesseract</a:t>
            </a:r>
          </a:p>
          <a:p>
            <a:pPr lvl="2"/>
            <a:r>
              <a:rPr lang="en-US" dirty="0"/>
              <a:t>16 real vertices = 16 complex vertices</a:t>
            </a:r>
          </a:p>
          <a:p>
            <a:pPr lvl="2"/>
            <a:r>
              <a:rPr lang="en-US" dirty="0"/>
              <a:t>Eight square faces = eight 4-edges</a:t>
            </a:r>
          </a:p>
          <a:p>
            <a:pPr lvl="2"/>
            <a:r>
              <a:rPr lang="en-US" dirty="0"/>
              <a:t>Omit the other 16 faces</a:t>
            </a:r>
          </a:p>
          <a:p>
            <a:pPr lvl="2"/>
            <a:r>
              <a:rPr lang="en-US" dirty="0"/>
              <a:t>Each edge has 4 vertices. Each vertex has 2 edges</a:t>
            </a:r>
          </a:p>
          <a:p>
            <a:pPr lvl="2"/>
            <a:r>
              <a:rPr lang="en-US" dirty="0"/>
              <a:t>1D real edges, 3D cells don’t have any meaning</a:t>
            </a:r>
          </a:p>
          <a:p>
            <a:pPr lvl="1"/>
            <a:endParaRPr lang="en-US" dirty="0"/>
          </a:p>
        </p:txBody>
      </p:sp>
      <p:pic>
        <p:nvPicPr>
          <p:cNvPr id="8" name="Picture 7" descr="A picture containing sign, table, sitting, red&#10;&#10;Description automatically generated">
            <a:extLst>
              <a:ext uri="{FF2B5EF4-FFF2-40B4-BE49-F238E27FC236}">
                <a16:creationId xmlns:a16="http://schemas.microsoft.com/office/drawing/2014/main" id="{E130D476-F079-46FE-90DB-784C7A371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1376822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68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41107-A342-44CC-9842-D00868096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821"/>
            <a:ext cx="9304421" cy="6304547"/>
          </a:xfrm>
        </p:spPr>
        <p:txBody>
          <a:bodyPr>
            <a:normAutofit/>
          </a:bodyPr>
          <a:lstStyle/>
          <a:p>
            <a:r>
              <a:rPr lang="en-US" dirty="0"/>
              <a:t>Regular complex polygons:</a:t>
            </a:r>
          </a:p>
          <a:p>
            <a:pPr lvl="1"/>
            <a:r>
              <a:rPr lang="en-US" dirty="0"/>
              <a:t>The complete numeration: done by Shephard and </a:t>
            </a:r>
            <a:r>
              <a:rPr lang="en-US" dirty="0" err="1"/>
              <a:t>Coxeter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3 Infinite series + 19 sporadic non-star polygons</a:t>
            </a:r>
          </a:p>
          <a:p>
            <a:pPr lvl="1"/>
            <a:r>
              <a:rPr lang="en-US" dirty="0"/>
              <a:t>Visualization: not all done, especially the bigger shapes</a:t>
            </a:r>
          </a:p>
          <a:p>
            <a:pPr lvl="1"/>
            <a:r>
              <a:rPr lang="en-US" dirty="0"/>
              <a:t>Some of them correspond to regular 4-polytopes. Some not.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04B18C-FAF3-4CDC-A12F-02A7C4DFA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241" y="2331118"/>
            <a:ext cx="4286250" cy="4286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A48B9-751E-462F-8118-AF36F5402044}"/>
              </a:ext>
            </a:extLst>
          </p:cNvPr>
          <p:cNvSpPr txBox="1"/>
          <p:nvPr/>
        </p:nvSpPr>
        <p:spPr>
          <a:xfrm>
            <a:off x="838200" y="3609474"/>
            <a:ext cx="57310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3{3}3: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Each edge has 3 vertices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Each vertex has 3 edges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Vertices: 16-cell</a:t>
            </a:r>
          </a:p>
          <a:p>
            <a:pPr marL="457200" indent="-457200">
              <a:buFontTx/>
              <a:buChar char="-"/>
            </a:pPr>
            <a:r>
              <a:rPr lang="en-US" sz="3200" dirty="0"/>
              <a:t>3D print</a:t>
            </a:r>
          </a:p>
        </p:txBody>
      </p:sp>
    </p:spTree>
    <p:extLst>
      <p:ext uri="{BB962C8B-B14F-4D97-AF65-F5344CB8AC3E}">
        <p14:creationId xmlns:p14="http://schemas.microsoft.com/office/powerpoint/2010/main" val="846045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41107-A342-44CC-9842-D00868096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821"/>
            <a:ext cx="9304421" cy="6304547"/>
          </a:xfrm>
        </p:spPr>
        <p:txBody>
          <a:bodyPr>
            <a:normAutofit/>
          </a:bodyPr>
          <a:lstStyle/>
          <a:p>
            <a:r>
              <a:rPr lang="en-US" dirty="0"/>
              <a:t>3{4}3, 4{3}4: vertices coincide with 24-cell (3d print)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44E3D-0F1C-423F-91C3-A916CF3B7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41" y="1489159"/>
            <a:ext cx="4481263" cy="4481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5104D2-8E53-4FC2-B270-AB8A7BA19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812" y="1285874"/>
            <a:ext cx="5033713" cy="50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66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E1E59-6F84-4AD6-A5ED-D4C78AB04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232"/>
            <a:ext cx="10515600" cy="5707731"/>
          </a:xfrm>
        </p:spPr>
        <p:txBody>
          <a:bodyPr/>
          <a:lstStyle/>
          <a:p>
            <a:r>
              <a:rPr lang="en-US" dirty="0"/>
              <a:t>3{5}3, 5{3}5: vertices coincide with 600-cell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642764-C760-49FA-AC96-E9483A9A2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88833"/>
            <a:ext cx="5288130" cy="5288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5899ED-12DD-4DCF-8A96-4713B8CDE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88833"/>
            <a:ext cx="5288130" cy="528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84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DA42D1-BAC9-4FA2-9D29-6E86F8D28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633" y="1385401"/>
            <a:ext cx="5024167" cy="5024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1E49F-7631-4540-A9AB-BE6FE517C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60" y="1679771"/>
            <a:ext cx="4651994" cy="46519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41107-A342-44CC-9842-D00868096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821"/>
            <a:ext cx="9304421" cy="6304547"/>
          </a:xfrm>
        </p:spPr>
        <p:txBody>
          <a:bodyPr>
            <a:normAutofit/>
          </a:bodyPr>
          <a:lstStyle/>
          <a:p>
            <a:r>
              <a:rPr lang="en-US" dirty="0"/>
              <a:t>3{6}2: (3d print)</a:t>
            </a:r>
          </a:p>
          <a:p>
            <a:r>
              <a:rPr lang="en-US" dirty="0"/>
              <a:t>Vertices based on a </a:t>
            </a:r>
            <a:r>
              <a:rPr lang="en-US" dirty="0" err="1"/>
              <a:t>bitruncated</a:t>
            </a:r>
            <a:r>
              <a:rPr lang="en-US" dirty="0"/>
              <a:t> tesseract </a:t>
            </a:r>
          </a:p>
          <a:p>
            <a:pPr lvl="1"/>
            <a:r>
              <a:rPr lang="en-US" dirty="0"/>
              <a:t>Depth of truncation doesn’t generate the uniform 4-polytope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59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41107-A342-44CC-9842-D00868096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821"/>
            <a:ext cx="10978662" cy="6304547"/>
          </a:xfrm>
        </p:spPr>
        <p:txBody>
          <a:bodyPr>
            <a:normAutofit/>
          </a:bodyPr>
          <a:lstStyle/>
          <a:p>
            <a:r>
              <a:rPr lang="en-US" dirty="0"/>
              <a:t>2{10}3</a:t>
            </a:r>
          </a:p>
          <a:p>
            <a:r>
              <a:rPr lang="en-US" dirty="0"/>
              <a:t>Should have H4 symmetry. I don’t know which 4-polytope yields vertices</a:t>
            </a:r>
          </a:p>
          <a:p>
            <a:r>
              <a:rPr lang="en-US" dirty="0"/>
              <a:t>2D projection: 60-fold symmetry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engine&#10;&#10;Description automatically generated">
            <a:extLst>
              <a:ext uri="{FF2B5EF4-FFF2-40B4-BE49-F238E27FC236}">
                <a16:creationId xmlns:a16="http://schemas.microsoft.com/office/drawing/2014/main" id="{CE45ABE7-CA53-4044-A517-3D1CDB315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332" y="1674055"/>
            <a:ext cx="5057335" cy="50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41107-A342-44CC-9842-D00868096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821"/>
            <a:ext cx="10978662" cy="6304547"/>
          </a:xfrm>
        </p:spPr>
        <p:txBody>
          <a:bodyPr>
            <a:normAutofit/>
          </a:bodyPr>
          <a:lstStyle/>
          <a:p>
            <a:r>
              <a:rPr lang="en-US" dirty="0"/>
              <a:t>2{10}3</a:t>
            </a:r>
          </a:p>
          <a:p>
            <a:r>
              <a:rPr lang="en-US" dirty="0"/>
              <a:t>Should have H4 symmetry. I don’t know which 4-polytope yields vertices</a:t>
            </a:r>
          </a:p>
          <a:p>
            <a:r>
              <a:rPr lang="en-US" dirty="0"/>
              <a:t>2D projection: 60-fold symmetry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engine&#10;&#10;Description automatically generated">
            <a:extLst>
              <a:ext uri="{FF2B5EF4-FFF2-40B4-BE49-F238E27FC236}">
                <a16:creationId xmlns:a16="http://schemas.microsoft.com/office/drawing/2014/main" id="{CE45ABE7-CA53-4044-A517-3D1CDB315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659987"/>
            <a:ext cx="5057335" cy="5057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A41EC2-6652-4895-9DDC-A68DFCBA1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5401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6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381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Complex polygons</vt:lpstr>
      <vt:lpstr>Complex polygons</vt:lpstr>
      <vt:lpstr>Complex square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 printed models: 3{3}3, 3{6}2, 3{4}3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Projections and intersections</dc:title>
  <dc:creator>Nan Ma</dc:creator>
  <cp:lastModifiedBy>Nan Ma</cp:lastModifiedBy>
  <cp:revision>30</cp:revision>
  <dcterms:created xsi:type="dcterms:W3CDTF">2020-02-11T21:49:41Z</dcterms:created>
  <dcterms:modified xsi:type="dcterms:W3CDTF">2020-02-16T03:15:18Z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nanma@microsoft.com</vt:lpwstr>
  </property>
  <property fmtid="{D5CDD505-2E9C-101B-9397-08002B2CF9AE}" pid="5" name="MSIP_Label_f42aa342-8706-4288-bd11-ebb85995028c_SetDate">
    <vt:lpwstr>2020-02-11T22:03:21.5309553Z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ba7bb91f-55a5-4598-a9fb-40de801e8667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